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94" d="100"/>
          <a:sy n="94" d="100"/>
        </p:scale>
        <p:origin x="-1284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D4066C-E273-45BC-AB61-3E2027ABE32E}" type="datetimeFigureOut">
              <a:rPr lang="en-US" smtClean="0"/>
              <a:t>1/16/2014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303637-0A94-484F-AC19-CC138A25DFFC}" type="slidenum">
              <a:rPr lang="en-US" smtClean="0"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D4066C-E273-45BC-AB61-3E2027ABE32E}" type="datetimeFigureOut">
              <a:rPr lang="en-US" smtClean="0"/>
              <a:t>1/16/2014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303637-0A94-484F-AC19-CC138A25DFF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D4066C-E273-45BC-AB61-3E2027ABE32E}" type="datetimeFigureOut">
              <a:rPr lang="en-US" smtClean="0"/>
              <a:t>1/16/2014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303637-0A94-484F-AC19-CC138A25DFF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D4066C-E273-45BC-AB61-3E2027ABE32E}" type="datetimeFigureOut">
              <a:rPr lang="en-US" smtClean="0"/>
              <a:t>1/16/2014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303637-0A94-484F-AC19-CC138A25DFF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D4066C-E273-45BC-AB61-3E2027ABE32E}" type="datetimeFigureOut">
              <a:rPr lang="en-US" smtClean="0"/>
              <a:t>1/16/2014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F9303637-0A94-484F-AC19-CC138A25DFFC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D4066C-E273-45BC-AB61-3E2027ABE32E}" type="datetimeFigureOut">
              <a:rPr lang="en-US" smtClean="0"/>
              <a:t>1/16/2014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303637-0A94-484F-AC19-CC138A25DFF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D4066C-E273-45BC-AB61-3E2027ABE32E}" type="datetimeFigureOut">
              <a:rPr lang="en-US" smtClean="0"/>
              <a:t>1/16/2014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303637-0A94-484F-AC19-CC138A25DFF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D4066C-E273-45BC-AB61-3E2027ABE32E}" type="datetimeFigureOut">
              <a:rPr lang="en-US" smtClean="0"/>
              <a:t>1/16/2014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303637-0A94-484F-AC19-CC138A25DFF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D4066C-E273-45BC-AB61-3E2027ABE32E}" type="datetimeFigureOut">
              <a:rPr lang="en-US" smtClean="0"/>
              <a:t>1/16/2014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303637-0A94-484F-AC19-CC138A25DFF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D4066C-E273-45BC-AB61-3E2027ABE32E}" type="datetimeFigureOut">
              <a:rPr lang="en-US" smtClean="0"/>
              <a:t>1/16/2014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303637-0A94-484F-AC19-CC138A25DFF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D4066C-E273-45BC-AB61-3E2027ABE32E}" type="datetimeFigureOut">
              <a:rPr lang="en-US" smtClean="0"/>
              <a:t>1/16/2014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303637-0A94-484F-AC19-CC138A25DFF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D9D4066C-E273-45BC-AB61-3E2027ABE32E}" type="datetimeFigureOut">
              <a:rPr lang="en-US" smtClean="0"/>
              <a:t>1/16/2014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F9303637-0A94-484F-AC19-CC138A25DFFC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Vega, Antares, Gemini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Zach </a:t>
            </a:r>
            <a:r>
              <a:rPr lang="en-US" dirty="0" err="1" smtClean="0"/>
              <a:t>Sagarin</a:t>
            </a:r>
            <a:endParaRPr lang="en-US" dirty="0" smtClean="0"/>
          </a:p>
          <a:p>
            <a:r>
              <a:rPr lang="en-US" dirty="0" err="1" smtClean="0"/>
              <a:t>Michelina</a:t>
            </a:r>
            <a:r>
              <a:rPr lang="en-US" dirty="0" smtClean="0"/>
              <a:t> </a:t>
            </a:r>
            <a:r>
              <a:rPr lang="en-US" dirty="0" err="1" smtClean="0"/>
              <a:t>Restaino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4566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152400"/>
            <a:ext cx="62484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Vega </a:t>
            </a:r>
            <a:r>
              <a:rPr lang="el-GR" dirty="0" smtClean="0"/>
              <a:t>α</a:t>
            </a:r>
            <a:r>
              <a:rPr lang="en-US" dirty="0" smtClean="0"/>
              <a:t> </a:t>
            </a:r>
            <a:r>
              <a:rPr lang="en-US" dirty="0" err="1" smtClean="0"/>
              <a:t>Lyra</a:t>
            </a:r>
            <a:r>
              <a:rPr lang="en-US" dirty="0" smtClean="0"/>
              <a:t> (Harp Star)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5</a:t>
            </a:r>
            <a:r>
              <a:rPr lang="en-US" baseline="30000" dirty="0" smtClean="0"/>
              <a:t>th</a:t>
            </a:r>
            <a:r>
              <a:rPr lang="en-US" dirty="0" smtClean="0"/>
              <a:t> brightest star CS</a:t>
            </a:r>
          </a:p>
          <a:p>
            <a:r>
              <a:rPr lang="en-US" dirty="0" smtClean="0"/>
              <a:t>2</a:t>
            </a:r>
            <a:r>
              <a:rPr lang="en-US" baseline="30000" dirty="0" smtClean="0"/>
              <a:t>nd</a:t>
            </a:r>
            <a:r>
              <a:rPr lang="en-US" dirty="0" smtClean="0"/>
              <a:t>-3</a:t>
            </a:r>
            <a:r>
              <a:rPr lang="en-US" baseline="30000" dirty="0" smtClean="0"/>
              <a:t>rd</a:t>
            </a:r>
            <a:r>
              <a:rPr lang="en-US" dirty="0" smtClean="0"/>
              <a:t> brightest star in NCH</a:t>
            </a:r>
          </a:p>
          <a:p>
            <a:pPr marL="742950" lvl="2" indent="-342900"/>
            <a:r>
              <a:rPr lang="en-US" dirty="0" smtClean="0"/>
              <a:t>Pulsating Variable Star</a:t>
            </a:r>
          </a:p>
          <a:p>
            <a:pPr marL="742950" lvl="2" indent="-342900"/>
            <a:r>
              <a:rPr lang="en-US" dirty="0" smtClean="0"/>
              <a:t>Apparent Magnitude 0.03</a:t>
            </a:r>
          </a:p>
          <a:p>
            <a:r>
              <a:rPr lang="en-US" dirty="0" smtClean="0"/>
              <a:t> About 25 light-years away</a:t>
            </a:r>
          </a:p>
          <a:p>
            <a:pPr lvl="1"/>
            <a:r>
              <a:rPr lang="en-US" dirty="0" smtClean="0"/>
              <a:t>6</a:t>
            </a:r>
            <a:r>
              <a:rPr lang="en-US" baseline="30000" dirty="0" smtClean="0"/>
              <a:t>th</a:t>
            </a:r>
            <a:r>
              <a:rPr lang="en-US" dirty="0" smtClean="0"/>
              <a:t> closest of all bright stars</a:t>
            </a:r>
          </a:p>
          <a:p>
            <a:r>
              <a:rPr lang="en-US" dirty="0"/>
              <a:t> </a:t>
            </a:r>
            <a:r>
              <a:rPr lang="en-US" dirty="0" smtClean="0"/>
              <a:t>RA of 18h 36m and DEC of 38°47° </a:t>
            </a:r>
          </a:p>
          <a:p>
            <a:r>
              <a:rPr lang="en-US" dirty="0" smtClean="0"/>
              <a:t>Best seen July-August </a:t>
            </a:r>
          </a:p>
          <a:p>
            <a:pPr lvl="1"/>
            <a:r>
              <a:rPr lang="en-US" dirty="0" smtClean="0"/>
              <a:t>Japanese have a festival for this</a:t>
            </a:r>
          </a:p>
          <a:p>
            <a:pPr lvl="1"/>
            <a:r>
              <a:rPr lang="en-US" dirty="0" smtClean="0"/>
              <a:t>Most famous for being the harp </a:t>
            </a:r>
            <a:r>
              <a:rPr lang="en-US" smtClean="0"/>
              <a:t>of                              Orpheus</a:t>
            </a:r>
            <a:endParaRPr lang="en-US" dirty="0" smtClean="0"/>
          </a:p>
          <a:p>
            <a:pPr marL="457200" lvl="1" indent="0">
              <a:buNone/>
            </a:pPr>
            <a:endParaRPr lang="en-US" dirty="0" smtClean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41712" y="5463"/>
            <a:ext cx="2402288" cy="20019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37440" y="2007370"/>
            <a:ext cx="3099633" cy="18597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92454" y="3881005"/>
            <a:ext cx="2556164" cy="25561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63675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4876800" cy="1143000"/>
          </a:xfrm>
        </p:spPr>
        <p:txBody>
          <a:bodyPr/>
          <a:lstStyle/>
          <a:p>
            <a:r>
              <a:rPr lang="en-US" dirty="0" smtClean="0"/>
              <a:t>Gemini: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546080"/>
            <a:ext cx="8229600" cy="4709160"/>
          </a:xfrm>
        </p:spPr>
        <p:txBody>
          <a:bodyPr>
            <a:normAutofit fontScale="85000" lnSpcReduction="20000"/>
          </a:bodyPr>
          <a:lstStyle/>
          <a:p>
            <a:r>
              <a:rPr lang="en-US" dirty="0" err="1"/>
              <a:t>Pollux</a:t>
            </a:r>
            <a:r>
              <a:rPr lang="en-US" dirty="0"/>
              <a:t> (immortal) and Castor (mortal) are twins despite having different </a:t>
            </a:r>
            <a:r>
              <a:rPr lang="en-US" dirty="0" smtClean="0"/>
              <a:t>fathers. Were Argonauts </a:t>
            </a:r>
            <a:r>
              <a:rPr lang="en-US" dirty="0"/>
              <a:t>in the search for the Golden Fleece. </a:t>
            </a:r>
            <a:r>
              <a:rPr lang="en-US" dirty="0" smtClean="0"/>
              <a:t>Fought </a:t>
            </a:r>
            <a:r>
              <a:rPr lang="en-US" dirty="0"/>
              <a:t>in the </a:t>
            </a:r>
            <a:r>
              <a:rPr lang="en-US" dirty="0" smtClean="0"/>
              <a:t>Trojan War. </a:t>
            </a:r>
            <a:r>
              <a:rPr lang="en-US" dirty="0"/>
              <a:t>When Castor dies, </a:t>
            </a:r>
            <a:r>
              <a:rPr lang="en-US" dirty="0" err="1"/>
              <a:t>Pollux</a:t>
            </a:r>
            <a:r>
              <a:rPr lang="en-US" dirty="0"/>
              <a:t> asks Jupiter to save his brother. Jupiter puts them in the sky</a:t>
            </a:r>
            <a:r>
              <a:rPr lang="en-US" dirty="0" smtClean="0"/>
              <a:t>.</a:t>
            </a:r>
          </a:p>
          <a:p>
            <a:r>
              <a:rPr lang="en-US" dirty="0"/>
              <a:t>85 </a:t>
            </a:r>
            <a:r>
              <a:rPr lang="en-US" dirty="0" err="1"/>
              <a:t>Visable</a:t>
            </a:r>
            <a:r>
              <a:rPr lang="en-US" dirty="0"/>
              <a:t> Stars</a:t>
            </a:r>
          </a:p>
          <a:p>
            <a:r>
              <a:rPr lang="en-US" dirty="0"/>
              <a:t>Faces away from the Milky Way</a:t>
            </a:r>
          </a:p>
          <a:p>
            <a:r>
              <a:rPr lang="en-US" dirty="0"/>
              <a:t>Contains the Eskimo (Mag. 9.2) and Medusa Planetary Nebulas</a:t>
            </a:r>
          </a:p>
          <a:p>
            <a:r>
              <a:rPr lang="en-US" dirty="0"/>
              <a:t>Messier M35, Open Star Cluster Mag. 5</a:t>
            </a:r>
          </a:p>
          <a:p>
            <a:r>
              <a:rPr lang="en-US" dirty="0"/>
              <a:t>Meteor Showers</a:t>
            </a:r>
          </a:p>
          <a:p>
            <a:r>
              <a:rPr lang="en-US" dirty="0"/>
              <a:t>RA 7h</a:t>
            </a:r>
          </a:p>
          <a:p>
            <a:r>
              <a:rPr lang="en-US" dirty="0"/>
              <a:t>DEC +20</a:t>
            </a:r>
            <a:r>
              <a:rPr lang="en-US" dirty="0" smtClean="0"/>
              <a:t>*</a:t>
            </a:r>
          </a:p>
          <a:p>
            <a:endParaRPr lang="en-US" dirty="0"/>
          </a:p>
          <a:p>
            <a:pPr marL="137160" indent="0">
              <a:buNone/>
            </a:pP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0800" y="4548409"/>
            <a:ext cx="2722418" cy="23095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7200" y="152400"/>
            <a:ext cx="1298164" cy="1304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05" r="9331" b="22792"/>
          <a:stretch/>
        </p:blipFill>
        <p:spPr bwMode="auto">
          <a:xfrm>
            <a:off x="7269018" y="-5629"/>
            <a:ext cx="1874982" cy="15517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88948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Antares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sz="2400" dirty="0"/>
              <a:t>R</a:t>
            </a:r>
            <a:r>
              <a:rPr lang="en-US" sz="2400" dirty="0" smtClean="0"/>
              <a:t>ed </a:t>
            </a:r>
            <a:r>
              <a:rPr lang="en-US" sz="2400" dirty="0"/>
              <a:t>supergiant </a:t>
            </a:r>
            <a:r>
              <a:rPr lang="en-US" sz="2400" dirty="0" smtClean="0"/>
              <a:t>star</a:t>
            </a:r>
          </a:p>
          <a:p>
            <a:r>
              <a:rPr lang="en-US" sz="2400" dirty="0"/>
              <a:t>It has a radius of approximately 883 times that of the </a:t>
            </a:r>
            <a:r>
              <a:rPr lang="en-US" sz="2400" dirty="0" smtClean="0"/>
              <a:t>Sun.</a:t>
            </a:r>
          </a:p>
          <a:p>
            <a:r>
              <a:rPr lang="en-US" sz="2400" dirty="0" smtClean="0"/>
              <a:t>16</a:t>
            </a:r>
            <a:r>
              <a:rPr lang="en-US" sz="2400" baseline="30000" dirty="0" smtClean="0"/>
              <a:t>TH</a:t>
            </a:r>
            <a:r>
              <a:rPr lang="en-US" sz="2400" dirty="0" smtClean="0"/>
              <a:t> Brightest star in the night sky, and has a companion star, Antares B.</a:t>
            </a:r>
          </a:p>
          <a:p>
            <a:r>
              <a:rPr lang="en-US" sz="2400" dirty="0" smtClean="0"/>
              <a:t>Is </a:t>
            </a:r>
            <a:r>
              <a:rPr lang="en-US" sz="2400" dirty="0"/>
              <a:t>approximately 550 light-years (170 parsecs) from the Earth.</a:t>
            </a:r>
            <a:endParaRPr lang="en-US" sz="2400" dirty="0" smtClean="0"/>
          </a:p>
          <a:p>
            <a:r>
              <a:rPr lang="en-US" sz="2400" dirty="0" smtClean="0"/>
              <a:t>Name comes from Greek word </a:t>
            </a:r>
            <a:r>
              <a:rPr lang="el-GR" sz="2400" dirty="0"/>
              <a:t> </a:t>
            </a:r>
            <a:r>
              <a:rPr lang="el-GR" sz="2400" dirty="0" smtClean="0"/>
              <a:t>Άντάρης</a:t>
            </a:r>
            <a:r>
              <a:rPr lang="en-US" sz="2400" dirty="0" smtClean="0"/>
              <a:t> which means Anti-Ares or Anti-Mars.</a:t>
            </a:r>
          </a:p>
          <a:p>
            <a:r>
              <a:rPr lang="en-US" sz="2400" dirty="0"/>
              <a:t>Has an RA of 16h 29m and a DEC of  -</a:t>
            </a:r>
            <a:r>
              <a:rPr lang="en-US" sz="2400" dirty="0" smtClean="0"/>
              <a:t>26.26‘.</a:t>
            </a:r>
          </a:p>
          <a:p>
            <a:r>
              <a:rPr lang="en-US" sz="2400" dirty="0" smtClean="0"/>
              <a:t>Brightest star in the constellation </a:t>
            </a:r>
            <a:r>
              <a:rPr lang="en-US" sz="2400" dirty="0" err="1" smtClean="0"/>
              <a:t>Scorpius</a:t>
            </a:r>
            <a:r>
              <a:rPr lang="en-US" sz="2400" dirty="0" smtClean="0"/>
              <a:t>.</a:t>
            </a:r>
          </a:p>
          <a:p>
            <a:r>
              <a:rPr lang="en-US" sz="2400" dirty="0" smtClean="0"/>
              <a:t>Is not visible for 2 to three weeks in November</a:t>
            </a:r>
          </a:p>
          <a:p>
            <a:r>
              <a:rPr lang="en-US" sz="2400" dirty="0" smtClean="0"/>
              <a:t>Is Visible for the longest period around May 31</a:t>
            </a:r>
          </a:p>
          <a:p>
            <a:endParaRPr lang="en-US" sz="24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080"/>
            <a:ext cx="3429000" cy="16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" name="Straight Arrow Connector 4"/>
          <p:cNvCxnSpPr/>
          <p:nvPr/>
        </p:nvCxnSpPr>
        <p:spPr>
          <a:xfrm flipH="1" flipV="1">
            <a:off x="2133600" y="685800"/>
            <a:ext cx="838200" cy="685800"/>
          </a:xfrm>
          <a:prstGeom prst="straightConnector1">
            <a:avLst/>
          </a:prstGeom>
          <a:ln w="28575"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0" y="0"/>
            <a:ext cx="3429000" cy="16675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1733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52</TotalTime>
  <Words>257</Words>
  <Application>Microsoft Office PowerPoint</Application>
  <PresentationFormat>On-screen Show (4:3)</PresentationFormat>
  <Paragraphs>33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Apex</vt:lpstr>
      <vt:lpstr>Vega, Antares, Gemini</vt:lpstr>
      <vt:lpstr>Vega α Lyra (Harp Star)</vt:lpstr>
      <vt:lpstr>Gemini:</vt:lpstr>
      <vt:lpstr>Antares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vci</dc:creator>
  <cp:lastModifiedBy>Owner</cp:lastModifiedBy>
  <cp:revision>9</cp:revision>
  <dcterms:created xsi:type="dcterms:W3CDTF">2014-01-15T19:57:08Z</dcterms:created>
  <dcterms:modified xsi:type="dcterms:W3CDTF">2014-01-16T23:20:25Z</dcterms:modified>
</cp:coreProperties>
</file>